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Raleway"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73f109488_0_6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73f10948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73f109488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73f10948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75dd3a71a_0_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75dd3a71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5dd3a71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5dd3a71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75dd3a71a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75dd3a71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73f1094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73f1094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75dd3a71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75dd3a71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75dd3a71a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75dd3a7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5dd3a71a_0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5dd3a71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75dd3a71a_0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75dd3a71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7329fd604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7329fd6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4c550ea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4c550ea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4c550ea4f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4c550ea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fa3c89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a3c898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a3c898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7329fd604_0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7329fd6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7329fd604_0_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7329fd60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6fa3c898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6fa3c89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6fa3c89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 Management Application</a:t>
            </a:r>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sz="1400"/>
              <a:t>Prepared by:</a:t>
            </a:r>
            <a:endParaRPr sz="1400"/>
          </a:p>
          <a:p>
            <a:pPr marL="0" lvl="0" indent="457200" algn="l" rtl="0">
              <a:spcBef>
                <a:spcPts val="0"/>
              </a:spcBef>
              <a:spcAft>
                <a:spcPts val="0"/>
              </a:spcAft>
              <a:buClr>
                <a:schemeClr val="dk2"/>
              </a:buClr>
              <a:buSzPts val="1100"/>
              <a:buFont typeface="Arial"/>
              <a:buNone/>
            </a:pPr>
            <a:r>
              <a:rPr lang="en" sz="1400"/>
              <a:t>Saqlain Atique</a:t>
            </a:r>
            <a:endParaRPr sz="1400"/>
          </a:p>
          <a:p>
            <a:pPr marL="0" lvl="0" indent="0" algn="l" rtl="0">
              <a:spcBef>
                <a:spcPts val="0"/>
              </a:spcBef>
              <a:spcAft>
                <a:spcPts val="0"/>
              </a:spcAft>
              <a:buClr>
                <a:schemeClr val="dk2"/>
              </a:buClr>
              <a:buSzPts val="1100"/>
              <a:buFont typeface="Arial"/>
              <a:buNone/>
            </a:pPr>
            <a:r>
              <a:rPr lang="en" sz="1400"/>
              <a:t>Mentor:</a:t>
            </a:r>
            <a:endParaRPr sz="1400"/>
          </a:p>
          <a:p>
            <a:pPr marL="0" lvl="0" indent="457200" algn="l" rtl="0">
              <a:spcBef>
                <a:spcPts val="0"/>
              </a:spcBef>
              <a:spcAft>
                <a:spcPts val="0"/>
              </a:spcAft>
              <a:buClr>
                <a:schemeClr val="dk2"/>
              </a:buClr>
              <a:buSzPts val="1100"/>
              <a:buFont typeface="Arial"/>
              <a:buNone/>
            </a:pPr>
            <a:r>
              <a:rPr lang="en" sz="1400"/>
              <a:t>Rahul Vikash</a:t>
            </a:r>
            <a:endParaRPr sz="1400"/>
          </a:p>
          <a:p>
            <a:pPr marL="0" lvl="0" indent="0" algn="r" rtl="0">
              <a:spcBef>
                <a:spcPts val="0"/>
              </a:spcBef>
              <a:spcAft>
                <a:spcPts val="0"/>
              </a:spcAft>
              <a:buNone/>
            </a:pPr>
            <a:r>
              <a:rPr lang="en" sz="1400"/>
              <a:t>Salesforce Admin and Developer</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Flow Chart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3"/>
          <p:cNvPicPr preferRelativeResize="0"/>
          <p:nvPr/>
        </p:nvPicPr>
        <p:blipFill>
          <a:blip r:embed="rId3">
            <a:alphaModFix/>
          </a:blip>
          <a:stretch>
            <a:fillRect/>
          </a:stretch>
        </p:blipFill>
        <p:spPr>
          <a:xfrm>
            <a:off x="2213000" y="59400"/>
            <a:ext cx="4724203" cy="50312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 Dashboard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3" name="Picture 2">
            <a:extLst>
              <a:ext uri="{FF2B5EF4-FFF2-40B4-BE49-F238E27FC236}">
                <a16:creationId xmlns:a16="http://schemas.microsoft.com/office/drawing/2014/main" id="{3F26B5CF-8D95-49DD-9117-109AF55B2C1D}"/>
              </a:ext>
            </a:extLst>
          </p:cNvPr>
          <p:cNvPicPr>
            <a:picLocks noChangeAspect="1"/>
          </p:cNvPicPr>
          <p:nvPr/>
        </p:nvPicPr>
        <p:blipFill>
          <a:blip r:embed="rId3"/>
          <a:stretch>
            <a:fillRect/>
          </a:stretch>
        </p:blipFill>
        <p:spPr>
          <a:xfrm>
            <a:off x="155944" y="87718"/>
            <a:ext cx="8832112" cy="49680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Create or Edit</a:t>
            </a:r>
            <a:endParaRPr/>
          </a:p>
          <a:p>
            <a:pPr marL="0" lvl="0" indent="0" algn="ctr" rtl="0">
              <a:spcBef>
                <a:spcPts val="0"/>
              </a:spcBef>
              <a:spcAft>
                <a:spcPts val="0"/>
              </a:spcAft>
              <a:buNone/>
            </a:pPr>
            <a:r>
              <a:rPr lang="en"/>
              <a:t>Order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Google Shape;185;p27"/>
          <p:cNvSpPr txBox="1">
            <a:spLocks noGrp="1"/>
          </p:cNvSpPr>
          <p:nvPr>
            <p:ph type="body" idx="4294967295"/>
          </p:nvPr>
        </p:nvSpPr>
        <p:spPr>
          <a:xfrm>
            <a:off x="0" y="0"/>
            <a:ext cx="9144000" cy="44656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dk1"/>
                </a:solidFill>
              </a:rPr>
              <a:t>This video shows a Sales User creating an Order.</a:t>
            </a:r>
            <a:endParaRPr sz="1600" dirty="0">
              <a:solidFill>
                <a:schemeClr val="dk1"/>
              </a:solidFill>
            </a:endParaRPr>
          </a:p>
        </p:txBody>
      </p:sp>
      <p:pic>
        <p:nvPicPr>
          <p:cNvPr id="2" name="Create Order">
            <a:hlinkClick r:id="" action="ppaction://media"/>
            <a:extLst>
              <a:ext uri="{FF2B5EF4-FFF2-40B4-BE49-F238E27FC236}">
                <a16:creationId xmlns:a16="http://schemas.microsoft.com/office/drawing/2014/main" id="{AAE43B05-5298-42BC-9E1A-AFD6D4FFD3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958" y="389860"/>
            <a:ext cx="8924260" cy="47607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body" idx="4294967295"/>
          </p:nvPr>
        </p:nvSpPr>
        <p:spPr>
          <a:xfrm>
            <a:off x="0" y="0"/>
            <a:ext cx="9144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600">
                <a:solidFill>
                  <a:schemeClr val="dk1"/>
                </a:solidFill>
              </a:rPr>
              <a:t>View/</a:t>
            </a:r>
            <a:r>
              <a:rPr lang="en" sz="1600">
                <a:solidFill>
                  <a:schemeClr val="dk1"/>
                </a:solidFill>
              </a:rPr>
              <a:t>Edit Order Screen</a:t>
            </a:r>
            <a:endParaRPr sz="1600" dirty="0">
              <a:solidFill>
                <a:schemeClr val="dk1"/>
              </a:solidFill>
            </a:endParaRPr>
          </a:p>
        </p:txBody>
      </p:sp>
      <p:pic>
        <p:nvPicPr>
          <p:cNvPr id="191" name="Google Shape;191;p28"/>
          <p:cNvPicPr preferRelativeResize="0"/>
          <p:nvPr/>
        </p:nvPicPr>
        <p:blipFill>
          <a:blip r:embed="rId3">
            <a:alphaModFix/>
          </a:blip>
          <a:stretch>
            <a:fillRect/>
          </a:stretch>
        </p:blipFill>
        <p:spPr>
          <a:xfrm>
            <a:off x="604263" y="505975"/>
            <a:ext cx="7935466" cy="4463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Notifications to Contacts and Users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idx="4294967295"/>
          </p:nvPr>
        </p:nvSpPr>
        <p:spPr>
          <a:xfrm>
            <a:off x="2372000" y="69575"/>
            <a:ext cx="4089600" cy="9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Email Notifications</a:t>
            </a:r>
            <a:endParaRPr>
              <a:solidFill>
                <a:schemeClr val="dk1"/>
              </a:solidFill>
            </a:endParaRPr>
          </a:p>
        </p:txBody>
      </p:sp>
      <p:pic>
        <p:nvPicPr>
          <p:cNvPr id="202" name="Google Shape;202;p30"/>
          <p:cNvPicPr preferRelativeResize="0"/>
          <p:nvPr/>
        </p:nvPicPr>
        <p:blipFill>
          <a:blip r:embed="rId3">
            <a:alphaModFix/>
          </a:blip>
          <a:stretch>
            <a:fillRect/>
          </a:stretch>
        </p:blipFill>
        <p:spPr>
          <a:xfrm>
            <a:off x="713688" y="878675"/>
            <a:ext cx="7406227" cy="416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idx="4294967295"/>
          </p:nvPr>
        </p:nvSpPr>
        <p:spPr>
          <a:xfrm>
            <a:off x="2372000" y="69575"/>
            <a:ext cx="4089600" cy="9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In App Notifications</a:t>
            </a:r>
            <a:endParaRPr>
              <a:solidFill>
                <a:schemeClr val="dk1"/>
              </a:solidFill>
            </a:endParaRPr>
          </a:p>
        </p:txBody>
      </p:sp>
      <p:pic>
        <p:nvPicPr>
          <p:cNvPr id="208" name="Google Shape;208;p31"/>
          <p:cNvPicPr preferRelativeResize="0"/>
          <p:nvPr/>
        </p:nvPicPr>
        <p:blipFill>
          <a:blip r:embed="rId3">
            <a:alphaModFix/>
          </a:blip>
          <a:stretch>
            <a:fillRect/>
          </a:stretch>
        </p:blipFill>
        <p:spPr>
          <a:xfrm>
            <a:off x="152400" y="1148975"/>
            <a:ext cx="8839200" cy="30246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110725" y="480200"/>
            <a:ext cx="2771700" cy="9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p:txBody>
      </p:sp>
      <p:sp>
        <p:nvSpPr>
          <p:cNvPr id="79" name="Google Shape;79;p14"/>
          <p:cNvSpPr txBox="1">
            <a:spLocks noGrp="1"/>
          </p:cNvSpPr>
          <p:nvPr>
            <p:ph type="subTitle" idx="1"/>
          </p:nvPr>
        </p:nvSpPr>
        <p:spPr>
          <a:xfrm>
            <a:off x="279800" y="1382300"/>
            <a:ext cx="8592900" cy="293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sz="1700"/>
              <a:t>The Order Management System is a Salesforce based application to simplify your sales operations. It features process automation which reduces the workload for the employees. The application helps to track real time stock quantity of the products. The Sales User can create, review and edit the orders. The application allows them to view, edit, confirm or cancel the order before the order is activated. The Approval requests is sent automatically to the Business User for large Orders. Email and In App notifications are configured to automatically notify the related Contacts and Users at each stage of the Order. All the data in the application can be viewed, modified by the Support Team.</a:t>
            </a:r>
            <a:endParaRPr sz="1700"/>
          </a:p>
          <a:p>
            <a:pPr marL="0" lvl="0" indent="0" algn="l" rtl="0">
              <a:spcBef>
                <a:spcPts val="0"/>
              </a:spcBef>
              <a:spcAft>
                <a:spcPts val="0"/>
              </a:spcAft>
              <a:buClr>
                <a:schemeClr val="dk2"/>
              </a:buClr>
              <a:buSzPts val="1100"/>
              <a:buFont typeface="Arial"/>
              <a:buNone/>
            </a:pP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Validations</a:t>
            </a:r>
            <a:endParaRPr/>
          </a:p>
        </p:txBody>
      </p:sp>
      <p:sp>
        <p:nvSpPr>
          <p:cNvPr id="214" name="Google Shape;214;p32"/>
          <p:cNvSpPr txBox="1">
            <a:spLocks noGrp="1"/>
          </p:cNvSpPr>
          <p:nvPr>
            <p:ph type="body" idx="2"/>
          </p:nvPr>
        </p:nvSpPr>
        <p:spPr>
          <a:xfrm>
            <a:off x="4731400" y="398850"/>
            <a:ext cx="4237500" cy="42435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sz="1400" b="1"/>
              <a:t>Order Status cannot be changed back to previous Status.</a:t>
            </a:r>
            <a:endParaRPr sz="1400" b="1"/>
          </a:p>
          <a:p>
            <a:pPr marL="457200" lvl="0" indent="-317500" algn="l" rtl="0">
              <a:spcBef>
                <a:spcPts val="0"/>
              </a:spcBef>
              <a:spcAft>
                <a:spcPts val="0"/>
              </a:spcAft>
              <a:buSzPts val="1400"/>
              <a:buChar char="●"/>
            </a:pPr>
            <a:r>
              <a:rPr lang="en" sz="1400" b="1"/>
              <a:t>One Business user can be manager of at most Two Sales Users.</a:t>
            </a:r>
            <a:endParaRPr sz="1400" b="1"/>
          </a:p>
          <a:p>
            <a:pPr marL="457200" lvl="0" indent="-317500" algn="l" rtl="0">
              <a:spcBef>
                <a:spcPts val="0"/>
              </a:spcBef>
              <a:spcAft>
                <a:spcPts val="0"/>
              </a:spcAft>
              <a:buSzPts val="1400"/>
              <a:buChar char="●"/>
            </a:pPr>
            <a:r>
              <a:rPr lang="en" sz="1400" b="1"/>
              <a:t>One Business User can manage Ten accounts.</a:t>
            </a:r>
            <a:endParaRPr sz="1400" b="1"/>
          </a:p>
          <a:p>
            <a:pPr marL="457200" lvl="0" indent="-317500" algn="l" rtl="0">
              <a:spcBef>
                <a:spcPts val="0"/>
              </a:spcBef>
              <a:spcAft>
                <a:spcPts val="0"/>
              </a:spcAft>
              <a:buSzPts val="1400"/>
              <a:buChar char="●"/>
            </a:pPr>
            <a:r>
              <a:rPr lang="en" sz="1400" b="1"/>
              <a:t>One Sales User can create orders for Five accounts.</a:t>
            </a:r>
            <a:endParaRPr sz="1400" b="1"/>
          </a:p>
          <a:p>
            <a:pPr marL="457200" lvl="0" indent="-317500" algn="l" rtl="0">
              <a:spcBef>
                <a:spcPts val="0"/>
              </a:spcBef>
              <a:spcAft>
                <a:spcPts val="0"/>
              </a:spcAft>
              <a:buSzPts val="1400"/>
              <a:buChar char="●"/>
            </a:pPr>
            <a:r>
              <a:rPr lang="en" sz="1400" b="1"/>
              <a:t>One must enter remarks if the order stage is cancelled.</a:t>
            </a:r>
            <a:endParaRPr sz="1400" b="1"/>
          </a:p>
          <a:p>
            <a:pPr marL="457200" lvl="0" indent="-317500" algn="l" rtl="0">
              <a:spcBef>
                <a:spcPts val="0"/>
              </a:spcBef>
              <a:spcAft>
                <a:spcPts val="0"/>
              </a:spcAft>
              <a:buSzPts val="1400"/>
              <a:buChar char="●"/>
            </a:pPr>
            <a:r>
              <a:rPr lang="en" sz="1400" b="1"/>
              <a:t>Orders cannot be placed for products with stock quantity 0.</a:t>
            </a:r>
            <a:endParaRPr sz="14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Scope</a:t>
            </a:r>
            <a:endParaRPr/>
          </a:p>
        </p:txBody>
      </p:sp>
      <p:sp>
        <p:nvSpPr>
          <p:cNvPr id="85" name="Google Shape;85;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b="1"/>
              <a:t>There are three categories of users using the application : Sales User, Business User and Support Team. Each of these would have some exclusive privileges.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Team can</a:t>
            </a:r>
            <a:endParaRPr/>
          </a:p>
        </p:txBody>
      </p:sp>
      <p:sp>
        <p:nvSpPr>
          <p:cNvPr id="91" name="Google Shape;91;p16"/>
          <p:cNvSpPr txBox="1">
            <a:spLocks noGrp="1"/>
          </p:cNvSpPr>
          <p:nvPr>
            <p:ph type="body" idx="1"/>
          </p:nvPr>
        </p:nvSpPr>
        <p:spPr>
          <a:xfrm>
            <a:off x="2400300" y="1602675"/>
            <a:ext cx="5979300" cy="3024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Char char="●"/>
            </a:pPr>
            <a:r>
              <a:rPr lang="en" sz="1900" b="1">
                <a:solidFill>
                  <a:schemeClr val="dk1"/>
                </a:solidFill>
              </a:rPr>
              <a:t>Create Business and Sales Users.</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Assign users to roles and account teams.</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View all the data in the application.</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Delete any record.</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View Dashboards and Reports for all Orders.</a:t>
            </a:r>
            <a:endParaRPr sz="19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Users can</a:t>
            </a:r>
            <a:endParaRPr/>
          </a:p>
        </p:txBody>
      </p:sp>
      <p:sp>
        <p:nvSpPr>
          <p:cNvPr id="97" name="Google Shape;97;p17"/>
          <p:cNvSpPr txBox="1">
            <a:spLocks noGrp="1"/>
          </p:cNvSpPr>
          <p:nvPr>
            <p:ph type="body" idx="1"/>
          </p:nvPr>
        </p:nvSpPr>
        <p:spPr>
          <a:xfrm>
            <a:off x="2400300" y="1602675"/>
            <a:ext cx="6321600" cy="30156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Char char="●"/>
            </a:pPr>
            <a:r>
              <a:rPr lang="en" sz="1900" b="1">
                <a:solidFill>
                  <a:schemeClr val="dk1"/>
                </a:solidFill>
              </a:rPr>
              <a:t>Manage 2 Sales Users.</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Manage 10 Accounts.</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View all related data for their respective Accounts.</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Approve Orders with Amount greater than 100000.</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View Dashboards and Reports on Orders for their Accounts.</a:t>
            </a:r>
            <a:endParaRPr sz="1900"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Users can</a:t>
            </a:r>
            <a:endParaRPr/>
          </a:p>
        </p:txBody>
      </p:sp>
      <p:sp>
        <p:nvSpPr>
          <p:cNvPr id="103" name="Google Shape;103;p18"/>
          <p:cNvSpPr txBox="1">
            <a:spLocks noGrp="1"/>
          </p:cNvSpPr>
          <p:nvPr>
            <p:ph type="body" idx="1"/>
          </p:nvPr>
        </p:nvSpPr>
        <p:spPr>
          <a:xfrm>
            <a:off x="2400300" y="1602675"/>
            <a:ext cx="6321600" cy="30156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Char char="●"/>
            </a:pPr>
            <a:r>
              <a:rPr lang="en" sz="1900" b="1">
                <a:solidFill>
                  <a:schemeClr val="dk1"/>
                </a:solidFill>
              </a:rPr>
              <a:t>Manage 5 Accounts.</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Create Orders for those Accounts.</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Create Invoice(using Data Loader in this Application).</a:t>
            </a:r>
            <a:endParaRPr sz="1900" b="1">
              <a:solidFill>
                <a:schemeClr val="dk1"/>
              </a:solidFill>
            </a:endParaRPr>
          </a:p>
          <a:p>
            <a:pPr marL="457200" lvl="0" indent="-349250" algn="l" rtl="0">
              <a:spcBef>
                <a:spcPts val="0"/>
              </a:spcBef>
              <a:spcAft>
                <a:spcPts val="0"/>
              </a:spcAft>
              <a:buClr>
                <a:schemeClr val="dk1"/>
              </a:buClr>
              <a:buSzPts val="1900"/>
              <a:buChar char="●"/>
            </a:pPr>
            <a:r>
              <a:rPr lang="en" sz="1900" b="1">
                <a:solidFill>
                  <a:schemeClr val="dk1"/>
                </a:solidFill>
              </a:rPr>
              <a:t>View Dashboards and Reports on Orders for their Accounts.</a:t>
            </a:r>
            <a:endParaRPr sz="19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Automations</a:t>
            </a:r>
            <a:endParaRPr/>
          </a:p>
        </p:txBody>
      </p:sp>
      <p:sp>
        <p:nvSpPr>
          <p:cNvPr id="109" name="Google Shape;109;p19"/>
          <p:cNvSpPr txBox="1">
            <a:spLocks noGrp="1"/>
          </p:cNvSpPr>
          <p:nvPr>
            <p:ph type="body" idx="2"/>
          </p:nvPr>
        </p:nvSpPr>
        <p:spPr>
          <a:xfrm>
            <a:off x="4731400" y="398850"/>
            <a:ext cx="4237500" cy="42435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a:t>Adding 1 free product if order product quantity is greater than 10.</a:t>
            </a:r>
            <a:endParaRPr sz="1300" b="1"/>
          </a:p>
          <a:p>
            <a:pPr marL="457200" lvl="0" indent="-311150" algn="l" rtl="0">
              <a:spcBef>
                <a:spcPts val="0"/>
              </a:spcBef>
              <a:spcAft>
                <a:spcPts val="0"/>
              </a:spcAft>
              <a:buSzPts val="1300"/>
              <a:buChar char="●"/>
            </a:pPr>
            <a:r>
              <a:rPr lang="en" sz="1300" b="1"/>
              <a:t>Stock Quantity auto updates with every Order.</a:t>
            </a:r>
            <a:endParaRPr sz="1300" b="1"/>
          </a:p>
          <a:p>
            <a:pPr marL="457200" lvl="0" indent="-311150" algn="l" rtl="0">
              <a:spcBef>
                <a:spcPts val="0"/>
              </a:spcBef>
              <a:spcAft>
                <a:spcPts val="0"/>
              </a:spcAft>
              <a:buSzPts val="1300"/>
              <a:buChar char="●"/>
            </a:pPr>
            <a:r>
              <a:rPr lang="en" sz="1300" b="1"/>
              <a:t>Order automatically gets accepted when Amount is less than 100000.</a:t>
            </a:r>
            <a:endParaRPr sz="1300" b="1"/>
          </a:p>
          <a:p>
            <a:pPr marL="457200" lvl="0" indent="-311150" algn="l" rtl="0">
              <a:spcBef>
                <a:spcPts val="0"/>
              </a:spcBef>
              <a:spcAft>
                <a:spcPts val="0"/>
              </a:spcAft>
              <a:buSzPts val="1300"/>
              <a:buChar char="●"/>
            </a:pPr>
            <a:r>
              <a:rPr lang="en" sz="1300" b="1"/>
              <a:t>Order automatically goes for managing Business Users approval when Amount is greater than 100000.</a:t>
            </a:r>
            <a:endParaRPr sz="1300" b="1"/>
          </a:p>
          <a:p>
            <a:pPr marL="457200" lvl="0" indent="-311150" algn="l" rtl="0">
              <a:spcBef>
                <a:spcPts val="0"/>
              </a:spcBef>
              <a:spcAft>
                <a:spcPts val="0"/>
              </a:spcAft>
              <a:buSzPts val="1300"/>
              <a:buChar char="●"/>
            </a:pPr>
            <a:r>
              <a:rPr lang="en" sz="1300" b="1"/>
              <a:t>Order Status changes automatically with different inputs.</a:t>
            </a:r>
            <a:endParaRPr sz="1300" b="1"/>
          </a:p>
          <a:p>
            <a:pPr marL="457200" lvl="0" indent="-311150" algn="l" rtl="0">
              <a:spcBef>
                <a:spcPts val="0"/>
              </a:spcBef>
              <a:spcAft>
                <a:spcPts val="0"/>
              </a:spcAft>
              <a:buSzPts val="1300"/>
              <a:buChar char="●"/>
            </a:pPr>
            <a:r>
              <a:rPr lang="en" sz="1300" b="1"/>
              <a:t>Email Notification is sent out at each Order status to related Contacts and Users.</a:t>
            </a:r>
            <a:endParaRPr sz="1300" b="1"/>
          </a:p>
          <a:p>
            <a:pPr marL="457200" lvl="0" indent="-311150" algn="l" rtl="0">
              <a:spcBef>
                <a:spcPts val="0"/>
              </a:spcBef>
              <a:spcAft>
                <a:spcPts val="0"/>
              </a:spcAft>
              <a:buSzPts val="1300"/>
              <a:buChar char="●"/>
            </a:pPr>
            <a:r>
              <a:rPr lang="en" sz="1300" b="1"/>
              <a:t>In App Notifications for related Users at each Order status.</a:t>
            </a:r>
            <a:endParaRPr sz="13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Order Stages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descr="Background pointer shape in timeline graphic"/>
          <p:cNvSpPr/>
          <p:nvPr/>
        </p:nvSpPr>
        <p:spPr>
          <a:xfrm>
            <a:off x="340927" y="2199000"/>
            <a:ext cx="1455600" cy="4263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0" name="Google Shape;120;p21"/>
          <p:cNvSpPr txBox="1">
            <a:spLocks noGrp="1"/>
          </p:cNvSpPr>
          <p:nvPr>
            <p:ph type="body" idx="4294967295"/>
          </p:nvPr>
        </p:nvSpPr>
        <p:spPr>
          <a:xfrm>
            <a:off x="344798" y="21769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Created</a:t>
            </a:r>
            <a:endParaRPr sz="1400" b="1">
              <a:solidFill>
                <a:schemeClr val="lt1"/>
              </a:solidFill>
            </a:endParaRPr>
          </a:p>
        </p:txBody>
      </p:sp>
      <p:grpSp>
        <p:nvGrpSpPr>
          <p:cNvPr id="121" name="Google Shape;121;p21"/>
          <p:cNvGrpSpPr/>
          <p:nvPr/>
        </p:nvGrpSpPr>
        <p:grpSpPr>
          <a:xfrm>
            <a:off x="969270" y="1610215"/>
            <a:ext cx="198900" cy="593656"/>
            <a:chOff x="777447" y="1610215"/>
            <a:chExt cx="198900" cy="593656"/>
          </a:xfrm>
        </p:grpSpPr>
        <p:cxnSp>
          <p:nvCxnSpPr>
            <p:cNvPr id="122" name="Google Shape;122;p21"/>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23" name="Google Shape;123;p21"/>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21"/>
          <p:cNvSpPr txBox="1">
            <a:spLocks noGrp="1"/>
          </p:cNvSpPr>
          <p:nvPr>
            <p:ph type="body" idx="4294967295"/>
          </p:nvPr>
        </p:nvSpPr>
        <p:spPr>
          <a:xfrm>
            <a:off x="112825" y="642842"/>
            <a:ext cx="2242800" cy="90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When the Sales User creates the Order</a:t>
            </a:r>
            <a:endParaRPr sz="1600"/>
          </a:p>
        </p:txBody>
      </p:sp>
      <p:sp>
        <p:nvSpPr>
          <p:cNvPr id="125" name="Google Shape;125;p21" descr="Background pointer shape in timeline graphic"/>
          <p:cNvSpPr/>
          <p:nvPr/>
        </p:nvSpPr>
        <p:spPr>
          <a:xfrm>
            <a:off x="1539600" y="2199000"/>
            <a:ext cx="1557300" cy="4263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grpSp>
        <p:nvGrpSpPr>
          <p:cNvPr id="126" name="Google Shape;126;p21"/>
          <p:cNvGrpSpPr/>
          <p:nvPr/>
        </p:nvGrpSpPr>
        <p:grpSpPr>
          <a:xfrm>
            <a:off x="2218807" y="2647358"/>
            <a:ext cx="198900" cy="593656"/>
            <a:chOff x="2223534" y="2938958"/>
            <a:chExt cx="198900" cy="593656"/>
          </a:xfrm>
        </p:grpSpPr>
        <p:cxnSp>
          <p:nvCxnSpPr>
            <p:cNvPr id="127" name="Google Shape;127;p21"/>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28" name="Google Shape;128;p21"/>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21"/>
          <p:cNvSpPr txBox="1">
            <a:spLocks noGrp="1"/>
          </p:cNvSpPr>
          <p:nvPr>
            <p:ph type="body" idx="4294967295"/>
          </p:nvPr>
        </p:nvSpPr>
        <p:spPr>
          <a:xfrm>
            <a:off x="1196862" y="3447000"/>
            <a:ext cx="2242800" cy="90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After approval of the Order(automatic or Business User)</a:t>
            </a:r>
            <a:endParaRPr sz="1600"/>
          </a:p>
        </p:txBody>
      </p:sp>
      <p:sp>
        <p:nvSpPr>
          <p:cNvPr id="130" name="Google Shape;130;p21"/>
          <p:cNvSpPr txBox="1">
            <a:spLocks noGrp="1"/>
          </p:cNvSpPr>
          <p:nvPr>
            <p:ph type="body" idx="4294967295"/>
          </p:nvPr>
        </p:nvSpPr>
        <p:spPr>
          <a:xfrm>
            <a:off x="3787652" y="3447000"/>
            <a:ext cx="2242800" cy="90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According to Payment Received checkbox in Invoice Object</a:t>
            </a:r>
            <a:endParaRPr sz="1600"/>
          </a:p>
        </p:txBody>
      </p:sp>
      <p:sp>
        <p:nvSpPr>
          <p:cNvPr id="131" name="Google Shape;131;p21"/>
          <p:cNvSpPr txBox="1">
            <a:spLocks noGrp="1"/>
          </p:cNvSpPr>
          <p:nvPr>
            <p:ph type="body" idx="4294967295"/>
          </p:nvPr>
        </p:nvSpPr>
        <p:spPr>
          <a:xfrm>
            <a:off x="5056604" y="642842"/>
            <a:ext cx="2242800" cy="90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According to Delivery checkbox in Invoice Object</a:t>
            </a:r>
            <a:endParaRPr sz="1600"/>
          </a:p>
        </p:txBody>
      </p:sp>
      <p:sp>
        <p:nvSpPr>
          <p:cNvPr id="132" name="Google Shape;132;p21"/>
          <p:cNvSpPr txBox="1">
            <a:spLocks noGrp="1"/>
          </p:cNvSpPr>
          <p:nvPr>
            <p:ph type="body" idx="4294967295"/>
          </p:nvPr>
        </p:nvSpPr>
        <p:spPr>
          <a:xfrm>
            <a:off x="2603776" y="645560"/>
            <a:ext cx="1959087" cy="90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t>Invoice created by Sales User using external system.</a:t>
            </a:r>
            <a:endParaRPr sz="1600" dirty="0"/>
          </a:p>
        </p:txBody>
      </p:sp>
      <p:sp>
        <p:nvSpPr>
          <p:cNvPr id="133" name="Google Shape;133;p21"/>
          <p:cNvSpPr txBox="1">
            <a:spLocks noGrp="1"/>
          </p:cNvSpPr>
          <p:nvPr>
            <p:ph type="body" idx="4294967295"/>
          </p:nvPr>
        </p:nvSpPr>
        <p:spPr>
          <a:xfrm>
            <a:off x="1563998" y="21769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In Process</a:t>
            </a:r>
            <a:endParaRPr sz="1400" b="1">
              <a:solidFill>
                <a:schemeClr val="lt1"/>
              </a:solidFill>
            </a:endParaRPr>
          </a:p>
        </p:txBody>
      </p:sp>
      <p:sp>
        <p:nvSpPr>
          <p:cNvPr id="134" name="Google Shape;134;p21" descr="Background pointer shape in timeline graphic"/>
          <p:cNvSpPr/>
          <p:nvPr/>
        </p:nvSpPr>
        <p:spPr>
          <a:xfrm>
            <a:off x="2835000" y="2199000"/>
            <a:ext cx="1557300" cy="4263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5" name="Google Shape;135;p21"/>
          <p:cNvSpPr txBox="1">
            <a:spLocks noGrp="1"/>
          </p:cNvSpPr>
          <p:nvPr>
            <p:ph type="body" idx="4294967295"/>
          </p:nvPr>
        </p:nvSpPr>
        <p:spPr>
          <a:xfrm>
            <a:off x="2935598" y="21769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Invoice Generated</a:t>
            </a:r>
            <a:endParaRPr sz="1400" b="1">
              <a:solidFill>
                <a:schemeClr val="lt1"/>
              </a:solidFill>
            </a:endParaRPr>
          </a:p>
        </p:txBody>
      </p:sp>
      <p:sp>
        <p:nvSpPr>
          <p:cNvPr id="136" name="Google Shape;136;p21" descr="Background pointer shape in timeline graphic"/>
          <p:cNvSpPr/>
          <p:nvPr/>
        </p:nvSpPr>
        <p:spPr>
          <a:xfrm>
            <a:off x="4130400" y="2199000"/>
            <a:ext cx="1557300" cy="4263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7" name="Google Shape;137;p21"/>
          <p:cNvSpPr txBox="1">
            <a:spLocks noGrp="1"/>
          </p:cNvSpPr>
          <p:nvPr>
            <p:ph type="body" idx="4294967295"/>
          </p:nvPr>
        </p:nvSpPr>
        <p:spPr>
          <a:xfrm>
            <a:off x="4459600" y="2176950"/>
            <a:ext cx="1053000" cy="470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b="1">
                <a:solidFill>
                  <a:schemeClr val="lt1"/>
                </a:solidFill>
              </a:rPr>
              <a:t>Payment Received</a:t>
            </a:r>
            <a:endParaRPr sz="1400" b="1">
              <a:solidFill>
                <a:schemeClr val="lt1"/>
              </a:solidFill>
            </a:endParaRPr>
          </a:p>
        </p:txBody>
      </p:sp>
      <p:sp>
        <p:nvSpPr>
          <p:cNvPr id="138" name="Google Shape;138;p21" descr="Background pointer shape in timeline graphic"/>
          <p:cNvSpPr/>
          <p:nvPr/>
        </p:nvSpPr>
        <p:spPr>
          <a:xfrm>
            <a:off x="5425800" y="2199000"/>
            <a:ext cx="1557300" cy="4263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9" name="Google Shape;139;p21"/>
          <p:cNvSpPr txBox="1">
            <a:spLocks noGrp="1"/>
          </p:cNvSpPr>
          <p:nvPr>
            <p:ph type="body" idx="4294967295"/>
          </p:nvPr>
        </p:nvSpPr>
        <p:spPr>
          <a:xfrm>
            <a:off x="5450198" y="21769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Delivered</a:t>
            </a:r>
            <a:endParaRPr sz="1400" b="1">
              <a:solidFill>
                <a:schemeClr val="lt1"/>
              </a:solidFill>
            </a:endParaRPr>
          </a:p>
        </p:txBody>
      </p:sp>
      <p:sp>
        <p:nvSpPr>
          <p:cNvPr id="140" name="Google Shape;140;p21" descr="Background pointer shape in timeline graphic"/>
          <p:cNvSpPr/>
          <p:nvPr/>
        </p:nvSpPr>
        <p:spPr>
          <a:xfrm>
            <a:off x="6721200" y="2199000"/>
            <a:ext cx="1557300" cy="426300"/>
          </a:xfrm>
          <a:prstGeom prst="chevron">
            <a:avLst>
              <a:gd name="adj" fmla="val 50000"/>
            </a:avLst>
          </a:prstGeom>
          <a:solidFill>
            <a:srgbClr val="FF0000"/>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41" name="Google Shape;141;p21"/>
          <p:cNvSpPr txBox="1">
            <a:spLocks noGrp="1"/>
          </p:cNvSpPr>
          <p:nvPr>
            <p:ph type="body" idx="4294967295"/>
          </p:nvPr>
        </p:nvSpPr>
        <p:spPr>
          <a:xfrm>
            <a:off x="6821800" y="2176950"/>
            <a:ext cx="12150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lt1"/>
                </a:solidFill>
              </a:rPr>
              <a:t>Cancelled</a:t>
            </a:r>
            <a:endParaRPr sz="1400" b="1">
              <a:solidFill>
                <a:schemeClr val="lt1"/>
              </a:solidFill>
            </a:endParaRPr>
          </a:p>
        </p:txBody>
      </p:sp>
      <p:grpSp>
        <p:nvGrpSpPr>
          <p:cNvPr id="142" name="Google Shape;142;p21"/>
          <p:cNvGrpSpPr/>
          <p:nvPr/>
        </p:nvGrpSpPr>
        <p:grpSpPr>
          <a:xfrm>
            <a:off x="3483870" y="1610215"/>
            <a:ext cx="198900" cy="593656"/>
            <a:chOff x="777447" y="1610215"/>
            <a:chExt cx="198900" cy="593656"/>
          </a:xfrm>
        </p:grpSpPr>
        <p:cxnSp>
          <p:nvCxnSpPr>
            <p:cNvPr id="143" name="Google Shape;143;p21"/>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44" name="Google Shape;144;p21"/>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21"/>
          <p:cNvGrpSpPr/>
          <p:nvPr/>
        </p:nvGrpSpPr>
        <p:grpSpPr>
          <a:xfrm>
            <a:off x="4809607" y="2647358"/>
            <a:ext cx="198900" cy="593656"/>
            <a:chOff x="2223534" y="2938958"/>
            <a:chExt cx="198900" cy="593656"/>
          </a:xfrm>
        </p:grpSpPr>
        <p:cxnSp>
          <p:nvCxnSpPr>
            <p:cNvPr id="146" name="Google Shape;146;p21"/>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47" name="Google Shape;147;p21"/>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21"/>
          <p:cNvGrpSpPr/>
          <p:nvPr/>
        </p:nvGrpSpPr>
        <p:grpSpPr>
          <a:xfrm>
            <a:off x="6074670" y="1610215"/>
            <a:ext cx="198900" cy="593656"/>
            <a:chOff x="777447" y="1610215"/>
            <a:chExt cx="198900" cy="593656"/>
          </a:xfrm>
        </p:grpSpPr>
        <p:cxnSp>
          <p:nvCxnSpPr>
            <p:cNvPr id="149" name="Google Shape;149;p21"/>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50" name="Google Shape;150;p21"/>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21"/>
          <p:cNvGrpSpPr/>
          <p:nvPr/>
        </p:nvGrpSpPr>
        <p:grpSpPr>
          <a:xfrm>
            <a:off x="7400407" y="2647358"/>
            <a:ext cx="198900" cy="593656"/>
            <a:chOff x="2223534" y="2938958"/>
            <a:chExt cx="198900" cy="593656"/>
          </a:xfrm>
        </p:grpSpPr>
        <p:cxnSp>
          <p:nvCxnSpPr>
            <p:cNvPr id="152" name="Google Shape;152;p21"/>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53" name="Google Shape;153;p21"/>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1"/>
          <p:cNvSpPr txBox="1">
            <a:spLocks noGrp="1"/>
          </p:cNvSpPr>
          <p:nvPr>
            <p:ph type="body" idx="4294967295"/>
          </p:nvPr>
        </p:nvSpPr>
        <p:spPr>
          <a:xfrm>
            <a:off x="6378452" y="3447000"/>
            <a:ext cx="2242800" cy="90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Determined by Sales User</a:t>
            </a:r>
            <a:endParaRPr sz="1600"/>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517</Words>
  <Application>Microsoft Office PowerPoint</Application>
  <PresentationFormat>On-screen Show (16:9)</PresentationFormat>
  <Paragraphs>65</Paragraphs>
  <Slides>21</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Lato</vt:lpstr>
      <vt:lpstr>Raleway</vt:lpstr>
      <vt:lpstr>Arial</vt:lpstr>
      <vt:lpstr>Swiss</vt:lpstr>
      <vt:lpstr>Order Management Application</vt:lpstr>
      <vt:lpstr>Abstract</vt:lpstr>
      <vt:lpstr>Scope</vt:lpstr>
      <vt:lpstr>Support Team can</vt:lpstr>
      <vt:lpstr>Business Users can</vt:lpstr>
      <vt:lpstr>Sales Users can</vt:lpstr>
      <vt:lpstr>Automations</vt:lpstr>
      <vt:lpstr>Order Stages</vt:lpstr>
      <vt:lpstr>PowerPoint Presentation</vt:lpstr>
      <vt:lpstr>Flow Chart</vt:lpstr>
      <vt:lpstr>PowerPoint Presentation</vt:lpstr>
      <vt:lpstr>Application Dashboard</vt:lpstr>
      <vt:lpstr>PowerPoint Presentation</vt:lpstr>
      <vt:lpstr>Create or Edit Order</vt:lpstr>
      <vt:lpstr>PowerPoint Presentation</vt:lpstr>
      <vt:lpstr>PowerPoint Presentation</vt:lpstr>
      <vt:lpstr>Notifications to Contacts and Users</vt:lpstr>
      <vt:lpstr>Email Notifications</vt:lpstr>
      <vt:lpstr>In App Notifications</vt:lpstr>
      <vt:lpstr>Validations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Order Management Application</dc:title>
  <cp:lastModifiedBy>Saqlain Atique</cp:lastModifiedBy>
  <cp:revision>5</cp:revision>
  <dcterms:modified xsi:type="dcterms:W3CDTF">2020-05-23T09:12:45Z</dcterms:modified>
</cp:coreProperties>
</file>